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 id="258" r:id="rId7"/>
    <p:sldId id="259"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05D31-460C-447F-AD90-53AF4ABBB80B}" v="27" dt="2021-12-16T21:33:3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4694"/>
  </p:normalViewPr>
  <p:slideViewPr>
    <p:cSldViewPr snapToGrid="0" snapToObjects="1">
      <p:cViewPr varScale="1">
        <p:scale>
          <a:sx n="99" d="100"/>
          <a:sy n="99" d="100"/>
        </p:scale>
        <p:origin x="72" y="-19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6"/>
          <p:cNvSpPr>
            <a:spLocks noGrp="1" noChangeArrowheads="1"/>
          </p:cNvSpPr>
          <p:nvPr>
            <p:ph type="title"/>
          </p:nvPr>
        </p:nvSpPr>
        <p:spPr bwMode="auto">
          <a:xfrm>
            <a:off x="866775" y="1128713"/>
            <a:ext cx="8277225"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style</a:t>
            </a:r>
          </a:p>
        </p:txBody>
      </p:sp>
      <p:sp>
        <p:nvSpPr>
          <p:cNvPr id="8" name="Rectangle 47"/>
          <p:cNvSpPr>
            <a:spLocks noGrp="1" noChangeArrowheads="1"/>
          </p:cNvSpPr>
          <p:nvPr>
            <p:ph type="body" idx="1"/>
          </p:nvPr>
        </p:nvSpPr>
        <p:spPr bwMode="auto">
          <a:xfrm>
            <a:off x="857250" y="1905000"/>
            <a:ext cx="7769225" cy="2514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46">
            <a:extLst>
              <a:ext uri="{FF2B5EF4-FFF2-40B4-BE49-F238E27FC236}">
                <a16:creationId xmlns:a16="http://schemas.microsoft.com/office/drawing/2014/main" id="{879BE6FE-1B52-8748-AE6E-AB3436530E07}"/>
              </a:ext>
            </a:extLst>
          </p:cNvPr>
          <p:cNvSpPr txBox="1">
            <a:spLocks noChangeArrowheads="1"/>
          </p:cNvSpPr>
          <p:nvPr userDrawn="1"/>
        </p:nvSpPr>
        <p:spPr bwMode="auto">
          <a:xfrm>
            <a:off x="152400" y="6567488"/>
            <a:ext cx="2057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30000"/>
              </a:lnSpc>
              <a:spcBef>
                <a:spcPct val="0"/>
              </a:spcBef>
              <a:buClrTx/>
              <a:buFontTx/>
              <a:buNone/>
            </a:pPr>
            <a:r>
              <a:rPr lang="en-US" altLang="en-US" sz="1000" dirty="0">
                <a:solidFill>
                  <a:schemeClr val="bg2"/>
                </a:solidFill>
              </a:rPr>
              <a:t> Confidential &amp; Pre-Decisional </a:t>
            </a:r>
          </a:p>
        </p:txBody>
      </p:sp>
      <p:sp>
        <p:nvSpPr>
          <p:cNvPr id="13" name="Rectangle 47">
            <a:extLst>
              <a:ext uri="{FF2B5EF4-FFF2-40B4-BE49-F238E27FC236}">
                <a16:creationId xmlns:a16="http://schemas.microsoft.com/office/drawing/2014/main" id="{A9236865-1C1E-4C45-AF71-35089FBC7FB2}"/>
              </a:ext>
            </a:extLst>
          </p:cNvPr>
          <p:cNvSpPr>
            <a:spLocks noChangeArrowheads="1"/>
          </p:cNvSpPr>
          <p:nvPr userDrawn="1"/>
        </p:nvSpPr>
        <p:spPr bwMode="auto">
          <a:xfrm>
            <a:off x="8482013" y="4714875"/>
            <a:ext cx="533400" cy="304800"/>
          </a:xfrm>
          <a:prstGeom prst="rect">
            <a:avLst/>
          </a:prstGeom>
          <a:noFill/>
          <a:ln>
            <a:noFill/>
          </a:ln>
          <a:effectLst/>
          <a:extLst>
            <a:ext uri="{909E8E84-426E-40dd-AFC4-6F175D3DCCD1}"/>
            <a:ext uri="{91240B29-F687-4f45-9708-019B960494DF}"/>
            <a:ext uri="{AF507438-7753-43e0-B8FC-AC1667EBCBE1}"/>
          </a:extLst>
        </p:spPr>
        <p:txBody>
          <a:bodyPr/>
          <a:lstStyle>
            <a:lvl1pPr eaLnBrk="0" hangingPunct="0">
              <a:defRPr sz="21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1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1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1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a:defRPr/>
            </a:pPr>
            <a:fld id="{D51E511F-E2B8-5840-90C3-E0FF0CF277C4}" type="slidenum">
              <a:rPr lang="en-US" altLang="en-US" sz="1400" b="0" smtClean="0"/>
              <a:pPr algn="r">
                <a:defRPr/>
              </a:pPr>
              <a:t>‹#›</a:t>
            </a:fld>
            <a:endParaRPr lang="en-US" altLang="en-US" sz="1400" b="0" dirty="0"/>
          </a:p>
        </p:txBody>
      </p:sp>
      <p:sp>
        <p:nvSpPr>
          <p:cNvPr id="14" name="Text Box 100">
            <a:extLst>
              <a:ext uri="{FF2B5EF4-FFF2-40B4-BE49-F238E27FC236}">
                <a16:creationId xmlns:a16="http://schemas.microsoft.com/office/drawing/2014/main" id="{0081C72D-771A-4B49-B078-66DC7DEDFDC6}"/>
              </a:ext>
            </a:extLst>
          </p:cNvPr>
          <p:cNvSpPr txBox="1">
            <a:spLocks noChangeArrowheads="1"/>
          </p:cNvSpPr>
          <p:nvPr userDrawn="1"/>
        </p:nvSpPr>
        <p:spPr bwMode="auto">
          <a:xfrm>
            <a:off x="304800" y="6719888"/>
            <a:ext cx="2057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10000"/>
              </a:spcBef>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130000"/>
              </a:lnSpc>
              <a:spcBef>
                <a:spcPct val="0"/>
              </a:spcBef>
              <a:buClrTx/>
              <a:buFontTx/>
              <a:buNone/>
            </a:pPr>
            <a:r>
              <a:rPr lang="en-US" altLang="en-US" sz="1000" dirty="0">
                <a:solidFill>
                  <a:schemeClr val="bg2"/>
                </a:solidFill>
              </a:rPr>
              <a:t> Confidential &amp; Pre-Decisional </a:t>
            </a:r>
          </a:p>
        </p:txBody>
      </p:sp>
      <p:pic>
        <p:nvPicPr>
          <p:cNvPr id="3" name="Picture 2">
            <a:extLst>
              <a:ext uri="{FF2B5EF4-FFF2-40B4-BE49-F238E27FC236}">
                <a16:creationId xmlns:a16="http://schemas.microsoft.com/office/drawing/2014/main" id="{342DA8F6-7071-924C-88CA-92E322480F08}"/>
              </a:ext>
            </a:extLst>
          </p:cNvPr>
          <p:cNvPicPr>
            <a:picLocks noChangeAspect="1"/>
          </p:cNvPicPr>
          <p:nvPr userDrawn="1"/>
        </p:nvPicPr>
        <p:blipFill>
          <a:blip r:embed="rId3"/>
          <a:srcRect/>
          <a:stretch/>
        </p:blipFill>
        <p:spPr>
          <a:xfrm>
            <a:off x="0" y="-4914"/>
            <a:ext cx="9144000" cy="6858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3200" b="1" i="0" kern="1200">
          <a:solidFill>
            <a:srgbClr val="1E387C"/>
          </a:solidFill>
          <a:latin typeface="Arial"/>
          <a:ea typeface="+mj-ea"/>
          <a:cs typeface="Arial"/>
        </a:defRPr>
      </a:lvl1pPr>
    </p:titleStyle>
    <p:bodyStyle>
      <a:lvl1pPr marL="342900" indent="-342900" algn="l" defTabSz="457200" rtl="0" eaLnBrk="1" latinLnBrk="0" hangingPunct="1">
        <a:spcBef>
          <a:spcPct val="20000"/>
        </a:spcBef>
        <a:buFont typeface="Lucida Grande"/>
        <a:buChar char="■"/>
        <a:defRPr sz="2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a:extLst>
              <a:ext uri="{FF2B5EF4-FFF2-40B4-BE49-F238E27FC236}">
                <a16:creationId xmlns:a16="http://schemas.microsoft.com/office/drawing/2014/main" id="{3F0F7E78-A906-1E4B-B9AB-2527E0AEBAB1}"/>
              </a:ext>
            </a:extLst>
          </p:cNvPr>
          <p:cNvSpPr txBox="1">
            <a:spLocks noChangeArrowheads="1"/>
          </p:cNvSpPr>
          <p:nvPr/>
        </p:nvSpPr>
        <p:spPr bwMode="auto">
          <a:xfrm>
            <a:off x="372806" y="929120"/>
            <a:ext cx="863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a:r>
              <a:rPr lang="en-US" altLang="en-US" b="1" dirty="0">
                <a:solidFill>
                  <a:srgbClr val="1E387C"/>
                </a:solidFill>
                <a:latin typeface="Arial" panose="020B0604020202020204" pitchFamily="34" charset="0"/>
                <a:cs typeface="Arial" panose="020B0604020202020204" pitchFamily="34" charset="0"/>
              </a:rPr>
              <a:t>2021 Ohio 1</a:t>
            </a:r>
            <a:br>
              <a:rPr lang="en-US" altLang="en-US" b="1" dirty="0">
                <a:solidFill>
                  <a:srgbClr val="1E387C"/>
                </a:solidFill>
                <a:latin typeface="Arial" panose="020B0604020202020204" pitchFamily="34" charset="0"/>
                <a:cs typeface="Arial" panose="020B0604020202020204" pitchFamily="34" charset="0"/>
              </a:rPr>
            </a:br>
            <a:r>
              <a:rPr lang="en-US" altLang="en-US" b="1" dirty="0">
                <a:solidFill>
                  <a:srgbClr val="1E387C"/>
                </a:solidFill>
                <a:latin typeface="Arial" panose="020B0604020202020204" pitchFamily="34" charset="0"/>
                <a:cs typeface="Arial" panose="020B0604020202020204" pitchFamily="34" charset="0"/>
              </a:rPr>
              <a:t>Mailing Super Stars</a:t>
            </a:r>
            <a:endParaRPr lang="en-US" b="1" dirty="0">
              <a:solidFill>
                <a:srgbClr val="1E387C"/>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2AAD1DC-21A1-4D9E-A44B-8E47815E996B}"/>
              </a:ext>
            </a:extLst>
          </p:cNvPr>
          <p:cNvSpPr/>
          <p:nvPr/>
        </p:nvSpPr>
        <p:spPr>
          <a:xfrm>
            <a:off x="2286000" y="1971586"/>
            <a:ext cx="4572000" cy="369332"/>
          </a:xfrm>
          <a:prstGeom prst="rect">
            <a:avLst/>
          </a:prstGeom>
        </p:spPr>
        <p:txBody>
          <a:bodyPr>
            <a:spAutoFit/>
          </a:bodyPr>
          <a:lstStyle/>
          <a:p>
            <a:endParaRPr lang="en-US" altLang="en-US" dirty="0"/>
          </a:p>
        </p:txBody>
      </p:sp>
      <p:sp>
        <p:nvSpPr>
          <p:cNvPr id="3" name="TextBox 2">
            <a:extLst>
              <a:ext uri="{FF2B5EF4-FFF2-40B4-BE49-F238E27FC236}">
                <a16:creationId xmlns:a16="http://schemas.microsoft.com/office/drawing/2014/main" id="{25EFC9A5-5983-4C98-A918-EDCC658E5B42}"/>
              </a:ext>
            </a:extLst>
          </p:cNvPr>
          <p:cNvSpPr txBox="1"/>
          <p:nvPr/>
        </p:nvSpPr>
        <p:spPr>
          <a:xfrm>
            <a:off x="259492" y="1959955"/>
            <a:ext cx="4399005" cy="2862322"/>
          </a:xfrm>
          <a:prstGeom prst="rect">
            <a:avLst/>
          </a:prstGeom>
          <a:noFill/>
        </p:spPr>
        <p:txBody>
          <a:bodyPr wrap="square" rtlCol="0">
            <a:spAutoFit/>
          </a:bodyPr>
          <a:lstStyle/>
          <a:p>
            <a:r>
              <a:rPr lang="en-US" dirty="0"/>
              <a:t>Whether you prepare your own mail, or use a Mail Service Provider, you are a </a:t>
            </a:r>
            <a:r>
              <a:rPr lang="en-US" b="1" dirty="0"/>
              <a:t>Mailing Super Star.</a:t>
            </a:r>
            <a:r>
              <a:rPr lang="en-US" dirty="0"/>
              <a:t> In January 2022, you can tell the world just how amazing you are. Submit your best mailpiece to be displayed in the Cleveland Main Post lobby and on the PCC websites.  This is a great opportunity to educate people about your organization and the services that you provide and maybe win a trophy!</a:t>
            </a:r>
          </a:p>
        </p:txBody>
      </p:sp>
      <p:pic>
        <p:nvPicPr>
          <p:cNvPr id="5" name="Picture 4">
            <a:extLst>
              <a:ext uri="{FF2B5EF4-FFF2-40B4-BE49-F238E27FC236}">
                <a16:creationId xmlns:a16="http://schemas.microsoft.com/office/drawing/2014/main" id="{241D5D19-5233-4258-84FA-6D00F8E36151}"/>
              </a:ext>
            </a:extLst>
          </p:cNvPr>
          <p:cNvPicPr>
            <a:picLocks noChangeAspect="1"/>
          </p:cNvPicPr>
          <p:nvPr/>
        </p:nvPicPr>
        <p:blipFill>
          <a:blip r:embed="rId2"/>
          <a:stretch>
            <a:fillRect/>
          </a:stretch>
        </p:blipFill>
        <p:spPr>
          <a:xfrm>
            <a:off x="5217640" y="2540756"/>
            <a:ext cx="3280719" cy="2460539"/>
          </a:xfrm>
          <a:prstGeom prst="rect">
            <a:avLst/>
          </a:prstGeom>
        </p:spPr>
      </p:pic>
    </p:spTree>
    <p:extLst>
      <p:ext uri="{BB962C8B-B14F-4D97-AF65-F5344CB8AC3E}">
        <p14:creationId xmlns:p14="http://schemas.microsoft.com/office/powerpoint/2010/main" val="173341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7">
            <a:extLst>
              <a:ext uri="{FF2B5EF4-FFF2-40B4-BE49-F238E27FC236}">
                <a16:creationId xmlns:a16="http://schemas.microsoft.com/office/drawing/2014/main" id="{64EBB5C9-F5DE-8740-9429-2B51ACFF7E6D}"/>
              </a:ext>
            </a:extLst>
          </p:cNvPr>
          <p:cNvSpPr>
            <a:spLocks noChangeArrowheads="1"/>
          </p:cNvSpPr>
          <p:nvPr/>
        </p:nvSpPr>
        <p:spPr bwMode="auto">
          <a:xfrm>
            <a:off x="249239" y="2189888"/>
            <a:ext cx="7887371" cy="21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1" indent="-177801" eaLnBrk="1" hangingPunct="1">
              <a:spcBef>
                <a:spcPct val="20000"/>
              </a:spcBef>
              <a:buClr>
                <a:srgbClr val="FFFFFF"/>
              </a:buClr>
              <a:buSzPct val="80000"/>
            </a:pPr>
            <a:endParaRPr lang="en-US" b="1" dirty="0">
              <a:latin typeface="Arial" charset="0"/>
            </a:endParaRPr>
          </a:p>
        </p:txBody>
      </p:sp>
      <p:sp>
        <p:nvSpPr>
          <p:cNvPr id="16" name="Rectangle 4">
            <a:extLst>
              <a:ext uri="{FF2B5EF4-FFF2-40B4-BE49-F238E27FC236}">
                <a16:creationId xmlns:a16="http://schemas.microsoft.com/office/drawing/2014/main" id="{53EFBBD6-9377-B64D-A2D2-BE62AF4BC940}"/>
              </a:ext>
            </a:extLst>
          </p:cNvPr>
          <p:cNvSpPr>
            <a:spLocks noChangeArrowheads="1"/>
          </p:cNvSpPr>
          <p:nvPr/>
        </p:nvSpPr>
        <p:spPr bwMode="auto">
          <a:xfrm>
            <a:off x="249239" y="995524"/>
            <a:ext cx="8636000" cy="10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1" hangingPunct="1"/>
            <a:endParaRPr lang="en-US" sz="2400" b="1" dirty="0">
              <a:solidFill>
                <a:srgbClr val="000099"/>
              </a:solidFill>
              <a:latin typeface="Arial" charset="0"/>
            </a:endParaRPr>
          </a:p>
        </p:txBody>
      </p:sp>
      <p:sp>
        <p:nvSpPr>
          <p:cNvPr id="2" name="Rectangle 1">
            <a:extLst>
              <a:ext uri="{FF2B5EF4-FFF2-40B4-BE49-F238E27FC236}">
                <a16:creationId xmlns:a16="http://schemas.microsoft.com/office/drawing/2014/main" id="{A4DF3D3B-7B5F-4482-9219-5C0695445DB2}"/>
              </a:ext>
            </a:extLst>
          </p:cNvPr>
          <p:cNvSpPr/>
          <p:nvPr/>
        </p:nvSpPr>
        <p:spPr>
          <a:xfrm>
            <a:off x="840921" y="1934502"/>
            <a:ext cx="7522176" cy="2654573"/>
          </a:xfrm>
          <a:prstGeom prst="rect">
            <a:avLst/>
          </a:prstGeom>
        </p:spPr>
        <p:txBody>
          <a:bodyPr wrap="square">
            <a:spAutoFit/>
          </a:bodyPr>
          <a:lstStyle/>
          <a:p>
            <a:pPr>
              <a:spcBef>
                <a:spcPct val="5000"/>
              </a:spcBef>
              <a:buFont typeface="Wingdings" panose="05000000000000000000" pitchFamily="2" charset="2"/>
              <a:buChar char="§"/>
            </a:pPr>
            <a:r>
              <a:rPr lang="en-US" altLang="en-US" dirty="0"/>
              <a:t>Must be a member of an Ohio 1 PCC. </a:t>
            </a:r>
          </a:p>
          <a:p>
            <a:pPr>
              <a:spcBef>
                <a:spcPct val="5000"/>
              </a:spcBef>
              <a:buFont typeface="Wingdings" panose="05000000000000000000" pitchFamily="2" charset="2"/>
              <a:buChar char="§"/>
            </a:pPr>
            <a:r>
              <a:rPr lang="en-US" altLang="en-US" dirty="0"/>
              <a:t>Three sizes divisions. Small, Medium, Large. Mailers can choose what division they want to enter but can only submit one entry.</a:t>
            </a:r>
          </a:p>
          <a:p>
            <a:pPr>
              <a:spcBef>
                <a:spcPct val="5000"/>
              </a:spcBef>
              <a:buFont typeface="Wingdings" panose="05000000000000000000" pitchFamily="2" charset="2"/>
              <a:buChar char="§"/>
            </a:pPr>
            <a:r>
              <a:rPr lang="en-US" altLang="en-US" dirty="0"/>
              <a:t>Piece must have been mailed in the Ohio 1 area during 2021.</a:t>
            </a:r>
          </a:p>
          <a:p>
            <a:pPr>
              <a:spcBef>
                <a:spcPct val="5000"/>
              </a:spcBef>
              <a:buFont typeface="Wingdings" panose="05000000000000000000" pitchFamily="2" charset="2"/>
              <a:buChar char="§"/>
            </a:pPr>
            <a:r>
              <a:rPr lang="en-US" altLang="en-US" dirty="0"/>
              <a:t>Entries will be displayed in Cleveland’s Main Post Office lobby and featured on the PCC websites. </a:t>
            </a:r>
          </a:p>
          <a:p>
            <a:pPr>
              <a:spcBef>
                <a:spcPct val="5000"/>
              </a:spcBef>
              <a:buFont typeface="Wingdings" panose="05000000000000000000" pitchFamily="2" charset="2"/>
              <a:buChar char="§"/>
            </a:pPr>
            <a:r>
              <a:rPr lang="en-US" altLang="en-US" dirty="0"/>
              <a:t>QR code in lobby will take customers to PCC website. Voting will be done online.  Postal employees are not eligible to vote.</a:t>
            </a:r>
          </a:p>
          <a:p>
            <a:pPr>
              <a:spcBef>
                <a:spcPct val="5000"/>
              </a:spcBef>
              <a:buFont typeface="Wingdings" panose="05000000000000000000" pitchFamily="2" charset="2"/>
              <a:buChar char="§"/>
            </a:pPr>
            <a:r>
              <a:rPr lang="en-US" altLang="en-US" dirty="0"/>
              <a:t>One vote for each size division. </a:t>
            </a:r>
          </a:p>
        </p:txBody>
      </p:sp>
      <p:sp>
        <p:nvSpPr>
          <p:cNvPr id="3" name="TextBox 2">
            <a:extLst>
              <a:ext uri="{FF2B5EF4-FFF2-40B4-BE49-F238E27FC236}">
                <a16:creationId xmlns:a16="http://schemas.microsoft.com/office/drawing/2014/main" id="{685E70D9-74D0-40A0-A336-7EACC0D3095B}"/>
              </a:ext>
            </a:extLst>
          </p:cNvPr>
          <p:cNvSpPr txBox="1"/>
          <p:nvPr/>
        </p:nvSpPr>
        <p:spPr>
          <a:xfrm>
            <a:off x="840921" y="1217452"/>
            <a:ext cx="7783247" cy="461665"/>
          </a:xfrm>
          <a:prstGeom prst="rect">
            <a:avLst/>
          </a:prstGeom>
          <a:noFill/>
        </p:spPr>
        <p:txBody>
          <a:bodyPr wrap="square" rtlCol="0">
            <a:spAutoFit/>
          </a:bodyPr>
          <a:lstStyle/>
          <a:p>
            <a:pPr algn="ctr"/>
            <a:r>
              <a:rPr lang="en-US" sz="2400" b="1" dirty="0">
                <a:solidFill>
                  <a:srgbClr val="1E387C"/>
                </a:solidFill>
                <a:latin typeface="Arial" panose="020B0604020202020204" pitchFamily="34" charset="0"/>
                <a:cs typeface="Arial" panose="020B0604020202020204" pitchFamily="34" charset="0"/>
              </a:rPr>
              <a:t>Friendly</a:t>
            </a:r>
            <a:r>
              <a:rPr lang="en-US" sz="2000" b="1" dirty="0">
                <a:solidFill>
                  <a:srgbClr val="1E387C"/>
                </a:solidFill>
              </a:rPr>
              <a:t> </a:t>
            </a:r>
            <a:r>
              <a:rPr lang="en-US" sz="2400" b="1" dirty="0">
                <a:solidFill>
                  <a:srgbClr val="1E387C"/>
                </a:solidFill>
                <a:latin typeface="Arial" panose="020B0604020202020204" pitchFamily="34" charset="0"/>
                <a:cs typeface="Arial" panose="020B0604020202020204" pitchFamily="34" charset="0"/>
              </a:rPr>
              <a:t>Competition</a:t>
            </a:r>
          </a:p>
        </p:txBody>
      </p:sp>
    </p:spTree>
    <p:extLst>
      <p:ext uri="{BB962C8B-B14F-4D97-AF65-F5344CB8AC3E}">
        <p14:creationId xmlns:p14="http://schemas.microsoft.com/office/powerpoint/2010/main" val="353392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36CD9B6-52B4-8248-9AB5-1F77B95F56C3}"/>
              </a:ext>
            </a:extLst>
          </p:cNvPr>
          <p:cNvSpPr>
            <a:spLocks noChangeArrowheads="1"/>
          </p:cNvSpPr>
          <p:nvPr/>
        </p:nvSpPr>
        <p:spPr bwMode="auto">
          <a:xfrm>
            <a:off x="3978303" y="2207464"/>
            <a:ext cx="4325939" cy="221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77801" indent="-177801" eaLnBrk="1" hangingPunct="1">
              <a:spcBef>
                <a:spcPct val="20000"/>
              </a:spcBef>
              <a:buClr>
                <a:srgbClr val="FFFFFF"/>
              </a:buClr>
              <a:buSzPct val="80000"/>
            </a:pPr>
            <a:endParaRPr lang="en-US" b="1" dirty="0">
              <a:latin typeface="Arial" charset="0"/>
            </a:endParaRPr>
          </a:p>
        </p:txBody>
      </p:sp>
      <p:sp>
        <p:nvSpPr>
          <p:cNvPr id="15" name="Rectangle 4">
            <a:extLst>
              <a:ext uri="{FF2B5EF4-FFF2-40B4-BE49-F238E27FC236}">
                <a16:creationId xmlns:a16="http://schemas.microsoft.com/office/drawing/2014/main" id="{33F2DEB5-05DF-6542-BB53-D67A93A31F04}"/>
              </a:ext>
            </a:extLst>
          </p:cNvPr>
          <p:cNvSpPr>
            <a:spLocks noChangeArrowheads="1"/>
          </p:cNvSpPr>
          <p:nvPr/>
        </p:nvSpPr>
        <p:spPr bwMode="auto">
          <a:xfrm>
            <a:off x="249239" y="995524"/>
            <a:ext cx="8636000" cy="10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1" hangingPunct="1"/>
            <a:br>
              <a:rPr lang="en-US" sz="3200" b="1" dirty="0">
                <a:latin typeface="Arial" charset="0"/>
              </a:rPr>
            </a:br>
            <a:r>
              <a:rPr lang="en-US" sz="2400" b="1" dirty="0">
                <a:solidFill>
                  <a:srgbClr val="1E387C"/>
                </a:solidFill>
                <a:latin typeface="Arial" charset="0"/>
              </a:rPr>
              <a:t>Public Education</a:t>
            </a:r>
          </a:p>
        </p:txBody>
      </p:sp>
      <p:sp>
        <p:nvSpPr>
          <p:cNvPr id="2" name="Rectangle 1">
            <a:extLst>
              <a:ext uri="{FF2B5EF4-FFF2-40B4-BE49-F238E27FC236}">
                <a16:creationId xmlns:a16="http://schemas.microsoft.com/office/drawing/2014/main" id="{8E0C6CBE-E016-44D0-AFE8-78A9C4469944}"/>
              </a:ext>
            </a:extLst>
          </p:cNvPr>
          <p:cNvSpPr/>
          <p:nvPr/>
        </p:nvSpPr>
        <p:spPr>
          <a:xfrm>
            <a:off x="636813" y="2079189"/>
            <a:ext cx="7894866" cy="2031325"/>
          </a:xfrm>
          <a:prstGeom prst="rect">
            <a:avLst/>
          </a:prstGeom>
        </p:spPr>
        <p:txBody>
          <a:bodyPr wrap="square">
            <a:spAutoFit/>
          </a:bodyPr>
          <a:lstStyle/>
          <a:p>
            <a:pPr marL="0" lvl="8" defTabSz="914400">
              <a:defRPr/>
            </a:pPr>
            <a:r>
              <a:rPr lang="en-US" altLang="en-US" dirty="0">
                <a:solidFill>
                  <a:srgbClr val="000000"/>
                </a:solidFill>
                <a:latin typeface="Arial" panose="020B0604020202020204" pitchFamily="34" charset="0"/>
              </a:rPr>
              <a:t>The lobby of Cleveland Main post office gets high traffic volume. Mailers come in to make deposits. The general public comes in to make stamp purchases or check their PO Box. That makes this location ideal for promoting awareness of our Mailing Superstars. </a:t>
            </a:r>
          </a:p>
          <a:p>
            <a:pPr marL="0" lvl="8" defTabSz="914400">
              <a:defRPr/>
            </a:pPr>
            <a:r>
              <a:rPr lang="en-US" altLang="en-US" dirty="0">
                <a:solidFill>
                  <a:srgbClr val="000000"/>
                </a:solidFill>
                <a:latin typeface="Arial" panose="020B0604020202020204" pitchFamily="34" charset="0"/>
              </a:rPr>
              <a:t>There will be an educational section with information about the Postal Customer Councils, Postal Workshare discounts, and Mail Service Providers.</a:t>
            </a:r>
          </a:p>
        </p:txBody>
      </p:sp>
    </p:spTree>
    <p:extLst>
      <p:ext uri="{BB962C8B-B14F-4D97-AF65-F5344CB8AC3E}">
        <p14:creationId xmlns:p14="http://schemas.microsoft.com/office/powerpoint/2010/main" val="352403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4A7D56F3-13D8-3B4C-B960-59CDE0400AFB}"/>
              </a:ext>
            </a:extLst>
          </p:cNvPr>
          <p:cNvSpPr>
            <a:spLocks noChangeArrowheads="1"/>
          </p:cNvSpPr>
          <p:nvPr/>
        </p:nvSpPr>
        <p:spPr bwMode="auto">
          <a:xfrm>
            <a:off x="384467" y="770144"/>
            <a:ext cx="8636000" cy="5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1" hangingPunct="1"/>
            <a:r>
              <a:rPr lang="en-US" sz="2400" b="1" dirty="0">
                <a:solidFill>
                  <a:srgbClr val="1E387C"/>
                </a:solidFill>
                <a:latin typeface="Arial" charset="0"/>
              </a:rPr>
              <a:t>Submission Details</a:t>
            </a:r>
          </a:p>
        </p:txBody>
      </p:sp>
      <p:sp>
        <p:nvSpPr>
          <p:cNvPr id="2" name="TextBox 1">
            <a:extLst>
              <a:ext uri="{FF2B5EF4-FFF2-40B4-BE49-F238E27FC236}">
                <a16:creationId xmlns:a16="http://schemas.microsoft.com/office/drawing/2014/main" id="{A47B0143-AA3F-4F53-BE7E-53FE29452F97}"/>
              </a:ext>
            </a:extLst>
          </p:cNvPr>
          <p:cNvSpPr txBox="1"/>
          <p:nvPr/>
        </p:nvSpPr>
        <p:spPr>
          <a:xfrm>
            <a:off x="796075" y="1259714"/>
            <a:ext cx="8033657" cy="3416320"/>
          </a:xfrm>
          <a:prstGeom prst="rect">
            <a:avLst/>
          </a:prstGeom>
          <a:noFill/>
        </p:spPr>
        <p:txBody>
          <a:bodyPr wrap="square" rtlCol="0">
            <a:spAutoFit/>
          </a:bodyPr>
          <a:lstStyle/>
          <a:p>
            <a:r>
              <a:rPr lang="en-US" dirty="0"/>
              <a:t>Submissions will be accepted from January 3, 2022 until January 18, 2022.</a:t>
            </a:r>
          </a:p>
          <a:p>
            <a:r>
              <a:rPr lang="en-US" dirty="0"/>
              <a:t>You may drop off your entry in person at  2400 Orange Ave Cleveland OH 44101.</a:t>
            </a:r>
          </a:p>
          <a:p>
            <a:r>
              <a:rPr lang="en-US" dirty="0"/>
              <a:t>Drop off locations are the </a:t>
            </a:r>
            <a:r>
              <a:rPr lang="en-US"/>
              <a:t>Cleveland BMEU or </a:t>
            </a:r>
            <a:r>
              <a:rPr lang="en-US" dirty="0"/>
              <a:t>the Business Service Network office.</a:t>
            </a:r>
          </a:p>
          <a:p>
            <a:endParaRPr lang="en-US" dirty="0"/>
          </a:p>
          <a:p>
            <a:r>
              <a:rPr lang="en-US" dirty="0"/>
              <a:t>You can also mail your entry to: </a:t>
            </a:r>
          </a:p>
          <a:p>
            <a:r>
              <a:rPr lang="en-US" dirty="0"/>
              <a:t>USPS BSN</a:t>
            </a:r>
          </a:p>
          <a:p>
            <a:r>
              <a:rPr lang="en-US" dirty="0"/>
              <a:t>2400 Orange Ave RM 23</a:t>
            </a:r>
          </a:p>
          <a:p>
            <a:r>
              <a:rPr lang="en-US" dirty="0"/>
              <a:t>Cleveland OH 44101.                  Tracking is recommended.</a:t>
            </a:r>
          </a:p>
          <a:p>
            <a:endParaRPr lang="en-US" dirty="0"/>
          </a:p>
          <a:p>
            <a:r>
              <a:rPr lang="en-US" dirty="0"/>
              <a:t>Your submissions will be displayed January 24, 2022 until February 23, 2022 for voting.  Vote for your favorites, and plan to attend the Awards ceremony either in person or via Zoom. Details on the Award ceremony coming soon.</a:t>
            </a:r>
          </a:p>
        </p:txBody>
      </p:sp>
    </p:spTree>
    <p:extLst>
      <p:ext uri="{BB962C8B-B14F-4D97-AF65-F5344CB8AC3E}">
        <p14:creationId xmlns:p14="http://schemas.microsoft.com/office/powerpoint/2010/main" val="214223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463</TotalTime>
  <Words>372</Words>
  <Application>Microsoft Office PowerPoint</Application>
  <PresentationFormat>On-screen Show (16:9)</PresentationFormat>
  <Paragraphs>23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Lucida Grande</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Harsch, Laura K - Cleveland, OH</cp:lastModifiedBy>
  <cp:revision>65</cp:revision>
  <dcterms:created xsi:type="dcterms:W3CDTF">2010-04-12T23:12:02Z</dcterms:created>
  <dcterms:modified xsi:type="dcterms:W3CDTF">2021-12-17T18:16:55Z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